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4">
  <p:sldMasterIdLst>
    <p:sldMasterId id="2147484377" r:id="rId1"/>
  </p:sldMasterIdLst>
  <p:notesMasterIdLst>
    <p:notesMasterId r:id="rId24"/>
  </p:notesMasterIdLst>
  <p:sldIdLst>
    <p:sldId id="1586" r:id="rId2"/>
    <p:sldId id="1614" r:id="rId3"/>
    <p:sldId id="1615" r:id="rId4"/>
    <p:sldId id="1678" r:id="rId5"/>
    <p:sldId id="1658" r:id="rId6"/>
    <p:sldId id="1659" r:id="rId7"/>
    <p:sldId id="1671" r:id="rId8"/>
    <p:sldId id="1672" r:id="rId9"/>
    <p:sldId id="1675" r:id="rId10"/>
    <p:sldId id="1676" r:id="rId11"/>
    <p:sldId id="1677" r:id="rId12"/>
    <p:sldId id="1674" r:id="rId13"/>
    <p:sldId id="1645" r:id="rId14"/>
    <p:sldId id="1646" r:id="rId15"/>
    <p:sldId id="1673" r:id="rId16"/>
    <p:sldId id="1662" r:id="rId17"/>
    <p:sldId id="1663" r:id="rId18"/>
    <p:sldId id="1649" r:id="rId19"/>
    <p:sldId id="1588" r:id="rId20"/>
    <p:sldId id="1669" r:id="rId21"/>
    <p:sldId id="1650" r:id="rId22"/>
    <p:sldId id="1620" r:id="rId23"/>
  </p:sldIdLst>
  <p:sldSz cx="12192000" cy="6858000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3A81BA"/>
    <a:srgbClr val="0000FF"/>
    <a:srgbClr val="0033CC"/>
    <a:srgbClr val="FF9900"/>
    <a:srgbClr val="3333CC"/>
    <a:srgbClr val="740274"/>
    <a:srgbClr val="000099"/>
    <a:srgbClr val="FFCC99"/>
    <a:srgbClr val="FFD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90" autoAdjust="0"/>
    <p:restoredTop sz="95190" autoAdjust="0"/>
  </p:normalViewPr>
  <p:slideViewPr>
    <p:cSldViewPr>
      <p:cViewPr>
        <p:scale>
          <a:sx n="150" d="100"/>
          <a:sy n="150" d="100"/>
        </p:scale>
        <p:origin x="632" y="160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8"/>
        <p:guide orient="horz"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282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5D3C16C-E118-4BA6-B3E9-151F50F3D021}" type="datetimeFigureOut">
              <a:rPr lang="zh-CN" altLang="en-US"/>
              <a:pPr>
                <a:defRPr/>
              </a:pPr>
              <a:t>2024/12/2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B9E14E3-4C72-4633-B587-4A3CFA785E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64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18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997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71133" y="5343872"/>
            <a:ext cx="8534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en-US" altLang="ko-KR" noProof="0"/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dt" sz="quarter" idx="2"/>
          </p:nvPr>
        </p:nvSpPr>
        <p:spPr>
          <a:xfrm>
            <a:off x="609600" y="6553200"/>
            <a:ext cx="2844800" cy="152400"/>
          </a:xfrm>
        </p:spPr>
        <p:txBody>
          <a:bodyPr/>
          <a:lstStyle>
            <a:lvl1pPr algn="l">
              <a:defRPr>
                <a:latin typeface="Times New Roman" pitchFamily="18" charset="0"/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553200"/>
            <a:ext cx="3860800" cy="152400"/>
          </a:xfrm>
          <a:prstGeom prst="rect">
            <a:avLst/>
          </a:prstGeom>
        </p:spPr>
        <p:txBody>
          <a:bodyPr/>
          <a:lstStyle>
            <a:lvl1pPr>
              <a:defRPr sz="1000" b="0">
                <a:latin typeface="Times New Roman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5157178"/>
            <a:ext cx="12192000" cy="1700823"/>
            <a:chOff x="0" y="4341181"/>
            <a:chExt cx="12192002" cy="25031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40"/>
            <a:stretch/>
          </p:blipFill>
          <p:spPr>
            <a:xfrm>
              <a:off x="1" y="4598633"/>
              <a:ext cx="12192000" cy="22457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0" y="5051394"/>
              <a:ext cx="12192001" cy="559304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" y="4341181"/>
              <a:ext cx="12192001" cy="710213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7732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031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07451" y="260350"/>
            <a:ext cx="2789767" cy="60642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31800" y="260350"/>
            <a:ext cx="8172451" cy="60642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968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05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单击图标添加图表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6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2016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01" name="Subtitle 9800"/>
          <p:cNvSpPr>
            <a:spLocks noGrp="1"/>
          </p:cNvSpPr>
          <p:nvPr>
            <p:ph type="subTitle" idx="1" hasCustomPrompt="1"/>
          </p:nvPr>
        </p:nvSpPr>
        <p:spPr>
          <a:xfrm>
            <a:off x="669924" y="5857875"/>
            <a:ext cx="10850564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Title 9801"/>
          <p:cNvSpPr>
            <a:spLocks noGrp="1"/>
          </p:cNvSpPr>
          <p:nvPr>
            <p:ph type="ctrTitle" hasCustomPrompt="1"/>
          </p:nvPr>
        </p:nvSpPr>
        <p:spPr>
          <a:xfrm>
            <a:off x="669925" y="1130300"/>
            <a:ext cx="5415185" cy="2508343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556998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853269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863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327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95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273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4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275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6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4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8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5" t="72770" b="1"/>
          <a:stretch/>
        </p:blipFill>
        <p:spPr>
          <a:xfrm>
            <a:off x="6432715" y="14554"/>
            <a:ext cx="5711957" cy="9661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324" name="Freeform 36"/>
          <p:cNvSpPr>
            <a:spLocks/>
          </p:cNvSpPr>
          <p:nvPr/>
        </p:nvSpPr>
        <p:spPr bwMode="gray">
          <a:xfrm flipV="1">
            <a:off x="9552518" y="582614"/>
            <a:ext cx="2643716" cy="376237"/>
          </a:xfrm>
          <a:custGeom>
            <a:avLst/>
            <a:gdLst>
              <a:gd name="T0" fmla="*/ 2 w 1724"/>
              <a:gd name="T1" fmla="*/ 89 h 496"/>
              <a:gd name="T2" fmla="*/ 182 w 1724"/>
              <a:gd name="T3" fmla="*/ 216 h 496"/>
              <a:gd name="T4" fmla="*/ 182 w 1724"/>
              <a:gd name="T5" fmla="*/ 386 h 496"/>
              <a:gd name="T6" fmla="*/ 267 w 1724"/>
              <a:gd name="T7" fmla="*/ 496 h 496"/>
              <a:gd name="T8" fmla="*/ 1724 w 1724"/>
              <a:gd name="T9" fmla="*/ 493 h 496"/>
              <a:gd name="T10" fmla="*/ 1724 w 1724"/>
              <a:gd name="T11" fmla="*/ 0 h 496"/>
              <a:gd name="T12" fmla="*/ 0 w 1724"/>
              <a:gd name="T13" fmla="*/ 0 h 496"/>
              <a:gd name="T14" fmla="*/ 2 w 1724"/>
              <a:gd name="T15" fmla="*/ 8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4" h="496">
                <a:moveTo>
                  <a:pt x="2" y="89"/>
                </a:moveTo>
                <a:cubicBezTo>
                  <a:pt x="171" y="85"/>
                  <a:pt x="182" y="93"/>
                  <a:pt x="182" y="216"/>
                </a:cubicBezTo>
                <a:lnTo>
                  <a:pt x="182" y="386"/>
                </a:lnTo>
                <a:cubicBezTo>
                  <a:pt x="196" y="433"/>
                  <a:pt x="159" y="487"/>
                  <a:pt x="267" y="496"/>
                </a:cubicBezTo>
                <a:lnTo>
                  <a:pt x="1724" y="493"/>
                </a:lnTo>
                <a:lnTo>
                  <a:pt x="1724" y="0"/>
                </a:lnTo>
                <a:lnTo>
                  <a:pt x="0" y="0"/>
                </a:lnTo>
                <a:lnTo>
                  <a:pt x="2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431801" y="260350"/>
            <a:ext cx="921596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ko-KR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624417" y="1268413"/>
            <a:ext cx="10972800" cy="505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ko-KR"/>
          </a:p>
        </p:txBody>
      </p:sp>
      <p:sp>
        <p:nvSpPr>
          <p:cNvPr id="12311" name="Rectangle 2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8303684" y="6453188"/>
            <a:ext cx="3352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595284" y="6477000"/>
            <a:ext cx="284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26" name="Rectangle 38"/>
          <p:cNvSpPr>
            <a:spLocks noChangeArrowheads="1"/>
          </p:cNvSpPr>
          <p:nvPr/>
        </p:nvSpPr>
        <p:spPr bwMode="gray">
          <a:xfrm>
            <a:off x="2117" y="912813"/>
            <a:ext cx="12189883" cy="809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pic>
        <p:nvPicPr>
          <p:cNvPr id="11" name="Picture 4" descr="图片"/>
          <p:cNvPicPr>
            <a:picLocks noChangeAspect="1" noChangeArrowheads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r="74514" b="91520"/>
          <a:stretch/>
        </p:blipFill>
        <p:spPr bwMode="auto">
          <a:xfrm>
            <a:off x="10033274" y="640914"/>
            <a:ext cx="1823367" cy="41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32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8" r:id="rId1"/>
    <p:sldLayoutId id="2147484379" r:id="rId2"/>
    <p:sldLayoutId id="2147484380" r:id="rId3"/>
    <p:sldLayoutId id="2147484381" r:id="rId4"/>
    <p:sldLayoutId id="2147484382" r:id="rId5"/>
    <p:sldLayoutId id="2147484383" r:id="rId6"/>
    <p:sldLayoutId id="2147484384" r:id="rId7"/>
    <p:sldLayoutId id="2147484385" r:id="rId8"/>
    <p:sldLayoutId id="2147484386" r:id="rId9"/>
    <p:sldLayoutId id="2147484387" r:id="rId10"/>
    <p:sldLayoutId id="2147484388" r:id="rId11"/>
    <p:sldLayoutId id="2147484389" r:id="rId12"/>
    <p:sldLayoutId id="2147484390" r:id="rId13"/>
    <p:sldLayoutId id="2147484391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Arial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A7A96ED3-477A-17E2-B236-2B5A7893A54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6472456" y="3786190"/>
            <a:ext cx="3655992" cy="5334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计算机学院    陈建海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8335C9D-93A3-053F-2BA1-117BDAF98BD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10314" y="2000240"/>
            <a:ext cx="5412932" cy="1169988"/>
          </a:xfrm>
        </p:spPr>
        <p:txBody>
          <a:bodyPr anchor="t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自然语言处理建模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5232EF5-8FC6-B975-426A-253C3929AD4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57144" y="4286256"/>
            <a:ext cx="2996442" cy="5715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2024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12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BBE62CC-8E59-F525-4745-5A1E3ED03B7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10314" y="5143512"/>
            <a:ext cx="4714908" cy="5715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本课件仅供教学使用，未经许可不得转载</a:t>
            </a:r>
          </a:p>
        </p:txBody>
      </p:sp>
      <p:pic>
        <p:nvPicPr>
          <p:cNvPr id="6" name="Picture 2" descr="https://www.gaoguang.com/uploads/190715/20-1ZG5094312H9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91344" y="260648"/>
            <a:ext cx="2693723" cy="1056253"/>
          </a:xfrm>
          <a:prstGeom prst="rect">
            <a:avLst/>
          </a:prstGeom>
        </p:spPr>
      </p:pic>
      <p:pic>
        <p:nvPicPr>
          <p:cNvPr id="7" name="图片 6" descr="C:\Users\Planck\Desktop\包图网_952289科技科幻元素设计\5ba1c54ee7a5c(3).png5ba1c54ee7a5c(3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l="11767" r="11767"/>
          <a:stretch>
            <a:fillRect/>
          </a:stretch>
        </p:blipFill>
        <p:spPr>
          <a:xfrm>
            <a:off x="10430877" y="0"/>
            <a:ext cx="1761123" cy="1626428"/>
          </a:xfrm>
          <a:prstGeom prst="rect">
            <a:avLst/>
          </a:prstGeom>
          <a:noFill/>
          <a:effectLst>
            <a:reflection stA="25000" endA="300" endPos="20000" dist="50800" dir="5400000" sy="-100000" algn="bl" rotWithShape="0"/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4784500-323A-74BA-67A6-C648986EB732}"/>
              </a:ext>
            </a:extLst>
          </p:cNvPr>
          <p:cNvGrpSpPr/>
          <p:nvPr/>
        </p:nvGrpSpPr>
        <p:grpSpPr>
          <a:xfrm>
            <a:off x="9973584" y="3010618"/>
            <a:ext cx="1766018" cy="2132894"/>
            <a:chOff x="6397107" y="3459082"/>
            <a:chExt cx="1766018" cy="213289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97107" y="3459082"/>
              <a:ext cx="1766018" cy="1755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6738942" y="5214950"/>
              <a:ext cx="1082348" cy="3770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课程二维码</a:t>
              </a:r>
              <a:endPara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3817" y="1288896"/>
            <a:ext cx="4927803" cy="4576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11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1985982"/>
            <a:ext cx="448627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309523" y="21429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序列生成模型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37937" y="1071546"/>
            <a:ext cx="528735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17842" y="4143380"/>
            <a:ext cx="543607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8810644" y="3571876"/>
            <a:ext cx="114300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RNN</a:t>
            </a:r>
            <a:endParaRPr lang="zh-CN" altLang="en-US" sz="2000" b="1" dirty="0"/>
          </a:p>
        </p:txBody>
      </p:sp>
      <p:sp>
        <p:nvSpPr>
          <p:cNvPr id="13" name="矩形 12"/>
          <p:cNvSpPr/>
          <p:nvPr/>
        </p:nvSpPr>
        <p:spPr>
          <a:xfrm>
            <a:off x="8739206" y="6072206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LSTM</a:t>
            </a:r>
            <a:endParaRPr lang="zh-CN" altLang="en-US" sz="2000" b="1" dirty="0"/>
          </a:p>
        </p:txBody>
      </p:sp>
      <p:sp>
        <p:nvSpPr>
          <p:cNvPr id="15" name="矩形 14"/>
          <p:cNvSpPr/>
          <p:nvPr/>
        </p:nvSpPr>
        <p:spPr>
          <a:xfrm>
            <a:off x="1881158" y="6000768"/>
            <a:ext cx="185738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Transformer</a:t>
            </a:r>
            <a:endParaRPr lang="zh-CN" altLang="en-US" sz="2000" b="1" dirty="0"/>
          </a:p>
        </p:txBody>
      </p:sp>
      <p:sp>
        <p:nvSpPr>
          <p:cNvPr id="17" name="矩形 16"/>
          <p:cNvSpPr/>
          <p:nvPr/>
        </p:nvSpPr>
        <p:spPr bwMode="auto">
          <a:xfrm>
            <a:off x="1409680" y="1428736"/>
            <a:ext cx="914400" cy="35719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Times New Roman" pitchFamily="18" charset="0"/>
              </a:rPr>
              <a:t>编码器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538394" y="1428736"/>
            <a:ext cx="914400" cy="35719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Times New Roman" pitchFamily="18" charset="0"/>
              </a:rPr>
              <a:t>处理器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3609964" y="1428736"/>
            <a:ext cx="914400" cy="35719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dirty="0">
                <a:latin typeface="Times New Roman" pitchFamily="18" charset="0"/>
              </a:rPr>
              <a:t>解码器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738678" y="1428736"/>
            <a:ext cx="135732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输出序列</a:t>
            </a:r>
          </a:p>
        </p:txBody>
      </p:sp>
      <p:sp>
        <p:nvSpPr>
          <p:cNvPr id="21" name="矩形 20"/>
          <p:cNvSpPr/>
          <p:nvPr/>
        </p:nvSpPr>
        <p:spPr>
          <a:xfrm>
            <a:off x="95208" y="1428736"/>
            <a:ext cx="135732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输入序列</a:t>
            </a:r>
          </a:p>
        </p:txBody>
      </p:sp>
      <p:cxnSp>
        <p:nvCxnSpPr>
          <p:cNvPr id="26" name="直接箭头连接符 25"/>
          <p:cNvCxnSpPr/>
          <p:nvPr/>
        </p:nvCxnSpPr>
        <p:spPr bwMode="auto">
          <a:xfrm>
            <a:off x="1166778" y="1643050"/>
            <a:ext cx="35719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直接箭头连接符 26"/>
          <p:cNvCxnSpPr/>
          <p:nvPr/>
        </p:nvCxnSpPr>
        <p:spPr bwMode="auto">
          <a:xfrm>
            <a:off x="2309786" y="1643050"/>
            <a:ext cx="35719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8" name="直接箭头连接符 27"/>
          <p:cNvCxnSpPr/>
          <p:nvPr/>
        </p:nvCxnSpPr>
        <p:spPr bwMode="auto">
          <a:xfrm>
            <a:off x="3381356" y="1643050"/>
            <a:ext cx="35719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直接箭头连接符 28"/>
          <p:cNvCxnSpPr/>
          <p:nvPr/>
        </p:nvCxnSpPr>
        <p:spPr bwMode="auto">
          <a:xfrm>
            <a:off x="4524364" y="1643050"/>
            <a:ext cx="35719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0" name="矩形 29"/>
          <p:cNvSpPr/>
          <p:nvPr/>
        </p:nvSpPr>
        <p:spPr bwMode="auto">
          <a:xfrm>
            <a:off x="142876" y="1142984"/>
            <a:ext cx="6167438" cy="92869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142876" y="2071678"/>
            <a:ext cx="6167438" cy="435771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6310314" y="1142984"/>
            <a:ext cx="5715040" cy="27860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6310314" y="3929066"/>
            <a:ext cx="5715040" cy="250033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309523" y="214290"/>
            <a:ext cx="4071966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预训练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-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微调大模型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6778" y="1285860"/>
            <a:ext cx="9144064" cy="453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914400" y="2787005"/>
            <a:ext cx="103632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NLP</a:t>
            </a: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技术基础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分词</a:t>
            </a:r>
          </a:p>
        </p:txBody>
      </p:sp>
      <p:sp>
        <p:nvSpPr>
          <p:cNvPr id="20" name="矩形 19"/>
          <p:cNvSpPr/>
          <p:nvPr/>
        </p:nvSpPr>
        <p:spPr>
          <a:xfrm>
            <a:off x="238084" y="1142984"/>
            <a:ext cx="11715832" cy="1015663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Token</a:t>
            </a:r>
            <a:r>
              <a:rPr lang="zh-CN" altLang="en-US" sz="2000" b="1" dirty="0"/>
              <a:t>：令牌，</a:t>
            </a:r>
            <a:r>
              <a:rPr lang="zh-CN" altLang="en-US" sz="2000" dirty="0"/>
              <a:t>可以是一个字，也可以是一个词，或者是一个字母，甚至是一个字节，要看具体的情况。本质上，一个“</a:t>
            </a:r>
            <a:r>
              <a:rPr lang="en-US" altLang="zh-CN" sz="2000" dirty="0"/>
              <a:t>Token”</a:t>
            </a:r>
            <a:r>
              <a:rPr lang="zh-CN" altLang="en-US" sz="2000" dirty="0"/>
              <a:t>就是通过分词技术（工具）将一句话分割成的最小单位，是一个特定的自然语言处理模型能处理的最基本元素。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9522" y="2714620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“黄山落叶松叶落山黄”</a:t>
            </a:r>
          </a:p>
        </p:txBody>
      </p:sp>
      <p:sp>
        <p:nvSpPr>
          <p:cNvPr id="22" name="矩形 21"/>
          <p:cNvSpPr/>
          <p:nvPr/>
        </p:nvSpPr>
        <p:spPr>
          <a:xfrm>
            <a:off x="3595670" y="2428868"/>
            <a:ext cx="7391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按字分</a:t>
            </a:r>
            <a:r>
              <a:rPr lang="zh-CN" altLang="en-US" dirty="0"/>
              <a:t>“黄</a:t>
            </a:r>
            <a:r>
              <a:rPr lang="en-US" altLang="zh-CN" dirty="0"/>
              <a:t>-</a:t>
            </a:r>
            <a:r>
              <a:rPr lang="zh-CN" altLang="en-US" dirty="0"/>
              <a:t>山</a:t>
            </a:r>
            <a:r>
              <a:rPr lang="en-US" altLang="zh-CN" dirty="0"/>
              <a:t>-</a:t>
            </a:r>
            <a:r>
              <a:rPr lang="zh-CN" altLang="en-US" dirty="0"/>
              <a:t>落</a:t>
            </a:r>
            <a:r>
              <a:rPr lang="en-US" altLang="zh-CN" dirty="0"/>
              <a:t>-</a:t>
            </a:r>
            <a:r>
              <a:rPr lang="zh-CN" altLang="en-US" dirty="0"/>
              <a:t>叶</a:t>
            </a:r>
            <a:r>
              <a:rPr lang="en-US" altLang="zh-CN" dirty="0"/>
              <a:t>-</a:t>
            </a:r>
            <a:r>
              <a:rPr lang="zh-CN" altLang="en-US" dirty="0"/>
              <a:t>松</a:t>
            </a:r>
            <a:r>
              <a:rPr lang="en-US" altLang="zh-CN" dirty="0"/>
              <a:t>-</a:t>
            </a:r>
            <a:r>
              <a:rPr lang="zh-CN" altLang="en-US" dirty="0"/>
              <a:t>叶</a:t>
            </a:r>
            <a:r>
              <a:rPr lang="en-US" altLang="zh-CN" dirty="0"/>
              <a:t>-</a:t>
            </a:r>
            <a:r>
              <a:rPr lang="zh-CN" altLang="en-US" dirty="0"/>
              <a:t>落</a:t>
            </a:r>
            <a:r>
              <a:rPr lang="en-US" altLang="zh-CN" dirty="0"/>
              <a:t>-</a:t>
            </a:r>
            <a:r>
              <a:rPr lang="zh-CN" altLang="en-US" dirty="0"/>
              <a:t>山</a:t>
            </a:r>
            <a:r>
              <a:rPr lang="en-US" altLang="zh-CN" dirty="0"/>
              <a:t>-</a:t>
            </a:r>
            <a:r>
              <a:rPr lang="zh-CN" altLang="en-US" dirty="0"/>
              <a:t>黄”  词汇表</a:t>
            </a:r>
            <a:r>
              <a:rPr lang="en-US" altLang="zh-CN" dirty="0"/>
              <a:t>5</a:t>
            </a:r>
            <a:r>
              <a:rPr lang="zh-CN" altLang="en-US" dirty="0"/>
              <a:t>个</a:t>
            </a:r>
            <a:r>
              <a:rPr lang="en-US" altLang="zh-CN" dirty="0"/>
              <a:t>token</a:t>
            </a:r>
            <a:r>
              <a:rPr lang="zh-CN" altLang="en-US" dirty="0"/>
              <a:t>，句子</a:t>
            </a:r>
            <a:r>
              <a:rPr lang="en-US" altLang="zh-CN" dirty="0"/>
              <a:t>9</a:t>
            </a:r>
            <a:r>
              <a:rPr lang="zh-CN" altLang="en-US" dirty="0"/>
              <a:t>个</a:t>
            </a:r>
            <a:r>
              <a:rPr lang="en-US" altLang="zh-CN" dirty="0"/>
              <a:t>token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3667108" y="3000372"/>
            <a:ext cx="73532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按词分</a:t>
            </a:r>
            <a:r>
              <a:rPr lang="zh-CN" altLang="en-US" dirty="0"/>
              <a:t>“黄山</a:t>
            </a:r>
            <a:r>
              <a:rPr lang="en-US" altLang="zh-CN" dirty="0"/>
              <a:t>-</a:t>
            </a:r>
            <a:r>
              <a:rPr lang="zh-CN" altLang="en-US" dirty="0"/>
              <a:t>落叶松</a:t>
            </a:r>
            <a:r>
              <a:rPr lang="en-US" altLang="zh-CN" dirty="0"/>
              <a:t>-</a:t>
            </a:r>
            <a:r>
              <a:rPr lang="zh-CN" altLang="en-US" dirty="0"/>
              <a:t>叶</a:t>
            </a:r>
            <a:r>
              <a:rPr lang="en-US" altLang="zh-CN" dirty="0"/>
              <a:t>-</a:t>
            </a:r>
            <a:r>
              <a:rPr lang="zh-CN" altLang="en-US" dirty="0"/>
              <a:t>落</a:t>
            </a:r>
            <a:r>
              <a:rPr lang="en-US" altLang="zh-CN" dirty="0"/>
              <a:t>-</a:t>
            </a:r>
            <a:r>
              <a:rPr lang="zh-CN" altLang="en-US" dirty="0"/>
              <a:t>山</a:t>
            </a:r>
            <a:r>
              <a:rPr lang="en-US" altLang="zh-CN" dirty="0"/>
              <a:t>-</a:t>
            </a:r>
            <a:r>
              <a:rPr lang="zh-CN" altLang="en-US" dirty="0"/>
              <a:t>黄”     词汇表</a:t>
            </a:r>
            <a:r>
              <a:rPr lang="en-US" altLang="zh-CN" dirty="0"/>
              <a:t>6</a:t>
            </a:r>
            <a:r>
              <a:rPr lang="zh-CN" altLang="en-US" dirty="0"/>
              <a:t>个</a:t>
            </a:r>
            <a:r>
              <a:rPr lang="en-US" altLang="zh-CN" dirty="0"/>
              <a:t>token</a:t>
            </a:r>
            <a:r>
              <a:rPr lang="zh-CN" altLang="en-US" dirty="0"/>
              <a:t>，句子</a:t>
            </a:r>
            <a:r>
              <a:rPr lang="en-US" altLang="zh-CN" dirty="0"/>
              <a:t>6</a:t>
            </a:r>
            <a:r>
              <a:rPr lang="zh-CN" altLang="en-US" dirty="0"/>
              <a:t>个</a:t>
            </a:r>
            <a:r>
              <a:rPr lang="en-US" altLang="zh-CN" dirty="0"/>
              <a:t>token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52398" y="3929066"/>
            <a:ext cx="5286412" cy="138499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/>
              <a:t>“I like to read this </a:t>
            </a:r>
            <a:r>
              <a:rPr lang="en-US" sz="2800" b="1" dirty="0">
                <a:solidFill>
                  <a:srgbClr val="FF0000"/>
                </a:solidFill>
              </a:rPr>
              <a:t>book</a:t>
            </a:r>
            <a:r>
              <a:rPr lang="en-US" sz="2800" b="1" dirty="0"/>
              <a:t> about </a:t>
            </a:r>
            <a:r>
              <a:rPr lang="en-US" sz="2800" b="1" dirty="0">
                <a:solidFill>
                  <a:srgbClr val="FF0000"/>
                </a:solidFill>
              </a:rPr>
              <a:t>books</a:t>
            </a:r>
            <a:r>
              <a:rPr lang="en-US" sz="2800" b="1" dirty="0"/>
              <a:t> that I like“</a:t>
            </a:r>
            <a:endParaRPr lang="en-US" altLang="zh-CN" sz="2800" b="1" dirty="0"/>
          </a:p>
          <a:p>
            <a:r>
              <a:rPr lang="zh-CN" altLang="en-US" sz="2800" b="1" dirty="0"/>
              <a:t>如何分词？</a:t>
            </a:r>
            <a:endParaRPr lang="en-US" sz="2800" b="1" dirty="0"/>
          </a:p>
        </p:txBody>
      </p:sp>
      <p:cxnSp>
        <p:nvCxnSpPr>
          <p:cNvPr id="27" name="直接箭头连接符 26"/>
          <p:cNvCxnSpPr>
            <a:stCxn id="21" idx="3"/>
          </p:cNvCxnSpPr>
          <p:nvPr/>
        </p:nvCxnSpPr>
        <p:spPr bwMode="auto">
          <a:xfrm flipV="1">
            <a:off x="3033345" y="2571744"/>
            <a:ext cx="705201" cy="327542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直接箭头连接符 28"/>
          <p:cNvCxnSpPr/>
          <p:nvPr/>
        </p:nvCxnSpPr>
        <p:spPr bwMode="auto">
          <a:xfrm>
            <a:off x="3024166" y="3000372"/>
            <a:ext cx="785818" cy="14287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" name="矩形 31"/>
          <p:cNvSpPr/>
          <p:nvPr/>
        </p:nvSpPr>
        <p:spPr>
          <a:xfrm>
            <a:off x="6167438" y="3857628"/>
            <a:ext cx="4160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通用规范汉字表</a:t>
            </a:r>
            <a:r>
              <a:rPr lang="en-US" altLang="zh-CN" b="1" dirty="0"/>
              <a:t>》</a:t>
            </a:r>
            <a:r>
              <a:rPr lang="zh-CN" altLang="en-US" dirty="0"/>
              <a:t>包含了</a:t>
            </a:r>
            <a:r>
              <a:rPr lang="en-US" altLang="zh-CN" dirty="0"/>
              <a:t>8105</a:t>
            </a:r>
            <a:r>
              <a:rPr lang="zh-CN" altLang="en-US" dirty="0"/>
              <a:t>个汉字</a:t>
            </a:r>
          </a:p>
        </p:txBody>
      </p:sp>
      <p:sp>
        <p:nvSpPr>
          <p:cNvPr id="33" name="矩形 32"/>
          <p:cNvSpPr/>
          <p:nvPr/>
        </p:nvSpPr>
        <p:spPr>
          <a:xfrm>
            <a:off x="6167438" y="4214818"/>
            <a:ext cx="37753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汉语大字典</a:t>
            </a:r>
            <a:r>
              <a:rPr lang="en-US" altLang="zh-CN" b="1" dirty="0"/>
              <a:t>》</a:t>
            </a:r>
            <a:r>
              <a:rPr lang="zh-CN" altLang="en-US" dirty="0"/>
              <a:t>收录的汉字</a:t>
            </a:r>
            <a:r>
              <a:rPr lang="en-US" altLang="zh-CN" dirty="0"/>
              <a:t>5</a:t>
            </a:r>
            <a:r>
              <a:rPr lang="zh-CN" altLang="en-US" dirty="0"/>
              <a:t>万多个</a:t>
            </a:r>
          </a:p>
        </p:txBody>
      </p:sp>
      <p:sp>
        <p:nvSpPr>
          <p:cNvPr id="34" name="矩形 33"/>
          <p:cNvSpPr/>
          <p:nvPr/>
        </p:nvSpPr>
        <p:spPr>
          <a:xfrm>
            <a:off x="6167438" y="4572008"/>
            <a:ext cx="3595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中华字海</a:t>
            </a:r>
            <a:r>
              <a:rPr lang="en-US" altLang="zh-CN" b="1" dirty="0"/>
              <a:t>》</a:t>
            </a:r>
            <a:r>
              <a:rPr lang="zh-CN" altLang="en-US" dirty="0"/>
              <a:t>收录</a:t>
            </a:r>
            <a:r>
              <a:rPr lang="en-US" altLang="zh-CN" dirty="0"/>
              <a:t>87000</a:t>
            </a:r>
            <a:r>
              <a:rPr lang="zh-CN" altLang="en-US" dirty="0"/>
              <a:t>左右汉字</a:t>
            </a:r>
          </a:p>
        </p:txBody>
      </p:sp>
      <p:sp>
        <p:nvSpPr>
          <p:cNvPr id="35" name="矩形 34"/>
          <p:cNvSpPr/>
          <p:nvPr/>
        </p:nvSpPr>
        <p:spPr>
          <a:xfrm>
            <a:off x="309522" y="5643578"/>
            <a:ext cx="112157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分词需在词汇表大小和语料大小之间取得平衡，也是模型成败最关键一步，开源模型都自带分词工具和词汇表</a:t>
            </a:r>
          </a:p>
        </p:txBody>
      </p:sp>
      <p:sp>
        <p:nvSpPr>
          <p:cNvPr id="14" name="矩形 13"/>
          <p:cNvSpPr/>
          <p:nvPr/>
        </p:nvSpPr>
        <p:spPr>
          <a:xfrm>
            <a:off x="6167438" y="4929198"/>
            <a:ext cx="39036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《</a:t>
            </a:r>
            <a:r>
              <a:rPr lang="zh-CN" altLang="en-US" b="1" dirty="0"/>
              <a:t>牛津辞典</a:t>
            </a:r>
            <a:r>
              <a:rPr lang="en-US" altLang="zh-CN" b="1" dirty="0"/>
              <a:t>》</a:t>
            </a:r>
            <a:r>
              <a:rPr lang="zh-CN" altLang="en-US" dirty="0"/>
              <a:t>收录</a:t>
            </a:r>
            <a:r>
              <a:rPr lang="en-US" altLang="zh-CN" dirty="0"/>
              <a:t>60</a:t>
            </a:r>
            <a:r>
              <a:rPr lang="zh-CN" altLang="en-US" dirty="0"/>
              <a:t>万以上英文单词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词向量和词嵌入</a:t>
            </a:r>
          </a:p>
        </p:txBody>
      </p:sp>
      <p:sp>
        <p:nvSpPr>
          <p:cNvPr id="15" name="矩形 14"/>
          <p:cNvSpPr/>
          <p:nvPr/>
        </p:nvSpPr>
        <p:spPr>
          <a:xfrm>
            <a:off x="452398" y="1214422"/>
            <a:ext cx="77893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词向量就是词的特征分布，是</a:t>
            </a:r>
            <a:r>
              <a:rPr lang="en-US" altLang="zh-CN" b="1" dirty="0"/>
              <a:t>NLP</a:t>
            </a:r>
            <a:r>
              <a:rPr lang="zh-CN" altLang="en-US" b="1" dirty="0"/>
              <a:t>模型层与层之间进行信息传递的数据形式</a:t>
            </a:r>
          </a:p>
        </p:txBody>
      </p:sp>
      <p:sp>
        <p:nvSpPr>
          <p:cNvPr id="16" name="矩形 15"/>
          <p:cNvSpPr/>
          <p:nvPr/>
        </p:nvSpPr>
        <p:spPr>
          <a:xfrm>
            <a:off x="452398" y="1643050"/>
            <a:ext cx="11713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词向量和词嵌入是指的同一个东西，区别在于词向量是指数字编码技术，词嵌入是指</a:t>
            </a:r>
            <a:r>
              <a:rPr lang="en-US" altLang="zh-CN" dirty="0">
                <a:solidFill>
                  <a:srgbClr val="FF0000"/>
                </a:solidFill>
              </a:rPr>
              <a:t>NLP</a:t>
            </a:r>
            <a:r>
              <a:rPr lang="zh-CN" altLang="en-US" dirty="0">
                <a:solidFill>
                  <a:srgbClr val="FF0000"/>
                </a:solidFill>
              </a:rPr>
              <a:t>网络之间的数据存在形式</a:t>
            </a: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2357430"/>
            <a:ext cx="40957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04" y="2428868"/>
            <a:ext cx="3381375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右箭头 17"/>
          <p:cNvSpPr/>
          <p:nvPr/>
        </p:nvSpPr>
        <p:spPr bwMode="auto">
          <a:xfrm>
            <a:off x="4810116" y="3500438"/>
            <a:ext cx="1714512" cy="484632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24430" y="3143248"/>
            <a:ext cx="107157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学习后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09786" y="5143512"/>
            <a:ext cx="2936102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20"/>
          <p:cNvSpPr/>
          <p:nvPr/>
        </p:nvSpPr>
        <p:spPr>
          <a:xfrm>
            <a:off x="881026" y="5429264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数学形式</a:t>
            </a:r>
          </a:p>
        </p:txBody>
      </p:sp>
      <p:sp>
        <p:nvSpPr>
          <p:cNvPr id="25" name="矩形 24"/>
          <p:cNvSpPr/>
          <p:nvPr/>
        </p:nvSpPr>
        <p:spPr>
          <a:xfrm>
            <a:off x="5738810" y="5429264"/>
            <a:ext cx="457203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dirty="0"/>
              <a:t>词表大小为</a:t>
            </a:r>
            <a:r>
              <a:rPr lang="en-US" altLang="zh-CN" sz="2000" dirty="0"/>
              <a:t>n</a:t>
            </a:r>
            <a:r>
              <a:rPr lang="zh-CN" altLang="en-US" sz="2000" dirty="0"/>
              <a:t>个</a:t>
            </a:r>
            <a:r>
              <a:rPr lang="en-US" altLang="zh-CN" sz="2000" dirty="0"/>
              <a:t>Token</a:t>
            </a:r>
            <a:r>
              <a:rPr lang="zh-CN" altLang="en-US" sz="2000" dirty="0"/>
              <a:t>，特征值数量为</a:t>
            </a:r>
            <a:r>
              <a:rPr lang="en-US" altLang="zh-CN" sz="2000" dirty="0"/>
              <a:t>m</a:t>
            </a:r>
            <a:endParaRPr lang="zh-CN" altLang="en-US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382280" y="2428868"/>
            <a:ext cx="14097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10382280" y="4286256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也是词向量！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句子的独热码表示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9588" y="1214422"/>
            <a:ext cx="2867027" cy="38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023902" y="5143512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方式一：二维的稀疏矩阵</a:t>
            </a:r>
          </a:p>
        </p:txBody>
      </p:sp>
      <p:sp>
        <p:nvSpPr>
          <p:cNvPr id="8" name="矩形 7"/>
          <p:cNvSpPr/>
          <p:nvPr/>
        </p:nvSpPr>
        <p:spPr>
          <a:xfrm>
            <a:off x="5595934" y="2143116"/>
            <a:ext cx="582723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/>
              <a:t>“黄山落叶松叶落山黄”</a:t>
            </a:r>
          </a:p>
        </p:txBody>
      </p:sp>
      <p:sp>
        <p:nvSpPr>
          <p:cNvPr id="9" name="矩形 8"/>
          <p:cNvSpPr/>
          <p:nvPr/>
        </p:nvSpPr>
        <p:spPr>
          <a:xfrm>
            <a:off x="7096132" y="3143248"/>
            <a:ext cx="32624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/>
              <a:t>[2,2,2,2,1]</a:t>
            </a:r>
          </a:p>
        </p:txBody>
      </p:sp>
      <p:sp>
        <p:nvSpPr>
          <p:cNvPr id="10" name="矩形 9"/>
          <p:cNvSpPr/>
          <p:nvPr/>
        </p:nvSpPr>
        <p:spPr>
          <a:xfrm>
            <a:off x="7667636" y="5000636"/>
            <a:ext cx="24416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方式二：一维的稠密矩阵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文本相似度</a:t>
            </a:r>
          </a:p>
        </p:txBody>
      </p:sp>
      <p:sp>
        <p:nvSpPr>
          <p:cNvPr id="29" name="矩形 28"/>
          <p:cNvSpPr/>
          <p:nvPr/>
        </p:nvSpPr>
        <p:spPr>
          <a:xfrm>
            <a:off x="238084" y="1214422"/>
            <a:ext cx="11430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有了词向量的表示，就可以非常容易的计算文本相似度，一般地，语义相近的词在向量空间上具有相近的位置。</a:t>
            </a:r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714488"/>
            <a:ext cx="4429125" cy="378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44" y="2143116"/>
            <a:ext cx="561022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矩形 31"/>
          <p:cNvSpPr/>
          <p:nvPr/>
        </p:nvSpPr>
        <p:spPr>
          <a:xfrm>
            <a:off x="5453058" y="178592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余弦相似度</a:t>
            </a:r>
          </a:p>
        </p:txBody>
      </p:sp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38744" y="5000636"/>
            <a:ext cx="18573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" name="矩形 32"/>
          <p:cNvSpPr/>
          <p:nvPr/>
        </p:nvSpPr>
        <p:spPr>
          <a:xfrm>
            <a:off x="5453058" y="464344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欧式距离</a:t>
            </a:r>
          </a:p>
        </p:txBody>
      </p:sp>
      <p:pic>
        <p:nvPicPr>
          <p:cNvPr id="2355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62825" y="4857760"/>
            <a:ext cx="482917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" name="矩形 34"/>
          <p:cNvSpPr/>
          <p:nvPr/>
        </p:nvSpPr>
        <p:spPr>
          <a:xfrm>
            <a:off x="7453322" y="4572008"/>
            <a:ext cx="1749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/>
              <a:t>Jaccard</a:t>
            </a:r>
            <a:r>
              <a:rPr lang="zh-CN" altLang="en-US" b="1" dirty="0"/>
              <a:t>相似度</a:t>
            </a:r>
          </a:p>
        </p:txBody>
      </p:sp>
      <p:sp>
        <p:nvSpPr>
          <p:cNvPr id="36" name="矩形 35"/>
          <p:cNvSpPr/>
          <p:nvPr/>
        </p:nvSpPr>
        <p:spPr bwMode="auto">
          <a:xfrm>
            <a:off x="5167306" y="1714488"/>
            <a:ext cx="6929486" cy="27860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5167306" y="4500570"/>
            <a:ext cx="2143140" cy="207170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矩形 37"/>
          <p:cNvSpPr/>
          <p:nvPr/>
        </p:nvSpPr>
        <p:spPr bwMode="auto">
          <a:xfrm>
            <a:off x="7310446" y="4500570"/>
            <a:ext cx="4786346" cy="207170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453718" y="1928802"/>
            <a:ext cx="1555234" cy="923330"/>
          </a:xfrm>
          <a:prstGeom prst="rect">
            <a:avLst/>
          </a:prstGeom>
          <a:ln>
            <a:solidFill>
              <a:schemeClr val="tx1"/>
            </a:solidFill>
            <a:prstDash val="dashDot"/>
          </a:ln>
        </p:spPr>
        <p:txBody>
          <a:bodyPr wrap="none">
            <a:spAutoFit/>
          </a:bodyPr>
          <a:lstStyle/>
          <a:p>
            <a:r>
              <a:rPr lang="en-US" altLang="zh-CN" b="1" dirty="0" err="1"/>
              <a:t>cos</a:t>
            </a:r>
            <a:r>
              <a:rPr lang="en-US" altLang="zh-CN" b="1" dirty="0"/>
              <a:t>(0</a:t>
            </a:r>
            <a:r>
              <a:rPr lang="en-US" altLang="zh-CN" b="1" baseline="30000" dirty="0"/>
              <a:t>o</a:t>
            </a:r>
            <a:r>
              <a:rPr lang="en-US" altLang="zh-CN" b="1" dirty="0"/>
              <a:t>)=1</a:t>
            </a:r>
          </a:p>
          <a:p>
            <a:r>
              <a:rPr lang="en-US" altLang="zh-CN" b="1" dirty="0" err="1"/>
              <a:t>cos</a:t>
            </a:r>
            <a:r>
              <a:rPr lang="en-US" altLang="zh-CN" b="1" dirty="0"/>
              <a:t>(90</a:t>
            </a:r>
            <a:r>
              <a:rPr lang="en-US" altLang="zh-CN" b="1" baseline="30000" dirty="0"/>
              <a:t>o</a:t>
            </a:r>
            <a:r>
              <a:rPr lang="en-US" altLang="zh-CN" b="1" dirty="0"/>
              <a:t>)=0</a:t>
            </a:r>
          </a:p>
          <a:p>
            <a:r>
              <a:rPr lang="en-US" altLang="zh-CN" b="1" dirty="0" err="1"/>
              <a:t>cos</a:t>
            </a:r>
            <a:r>
              <a:rPr lang="en-US" altLang="zh-CN" b="1" dirty="0"/>
              <a:t>(180</a:t>
            </a:r>
            <a:r>
              <a:rPr lang="en-US" altLang="zh-CN" b="1" baseline="30000" dirty="0"/>
              <a:t>o</a:t>
            </a:r>
            <a:r>
              <a:rPr lang="en-US" altLang="zh-CN" b="1" dirty="0"/>
              <a:t>)=-1</a:t>
            </a:r>
            <a:endParaRPr lang="zh-CN" altLang="en-US" b="1" dirty="0"/>
          </a:p>
        </p:txBody>
      </p:sp>
      <p:sp>
        <p:nvSpPr>
          <p:cNvPr id="16" name="矩形 15"/>
          <p:cNvSpPr/>
          <p:nvPr/>
        </p:nvSpPr>
        <p:spPr>
          <a:xfrm>
            <a:off x="5238744" y="6000768"/>
            <a:ext cx="207170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1" dirty="0">
                <a:solidFill>
                  <a:srgbClr val="FF0000"/>
                </a:solidFill>
              </a:rPr>
              <a:t>距离越短，则两个文本越相似</a:t>
            </a:r>
          </a:p>
        </p:txBody>
      </p:sp>
      <p:sp>
        <p:nvSpPr>
          <p:cNvPr id="17" name="矩形 16"/>
          <p:cNvSpPr/>
          <p:nvPr/>
        </p:nvSpPr>
        <p:spPr>
          <a:xfrm>
            <a:off x="9953652" y="6215082"/>
            <a:ext cx="2071702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1" dirty="0">
                <a:solidFill>
                  <a:srgbClr val="FF0000"/>
                </a:solidFill>
              </a:rPr>
              <a:t>值越大，则两个文本越相似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239140" y="5786454"/>
            <a:ext cx="14382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 18"/>
          <p:cNvSpPr/>
          <p:nvPr/>
        </p:nvSpPr>
        <p:spPr>
          <a:xfrm>
            <a:off x="7453322" y="5929330"/>
            <a:ext cx="78581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1" dirty="0"/>
              <a:t>狭义定义：</a:t>
            </a:r>
          </a:p>
        </p:txBody>
      </p:sp>
      <p:sp>
        <p:nvSpPr>
          <p:cNvPr id="20" name="矩形 19"/>
          <p:cNvSpPr/>
          <p:nvPr/>
        </p:nvSpPr>
        <p:spPr>
          <a:xfrm>
            <a:off x="738150" y="5572140"/>
            <a:ext cx="38779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将每个词映射到多维空间中的一个点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238084" y="142852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例题</a:t>
            </a:r>
          </a:p>
        </p:txBody>
      </p:sp>
      <p:sp>
        <p:nvSpPr>
          <p:cNvPr id="12" name="矩形 11"/>
          <p:cNvSpPr/>
          <p:nvPr/>
        </p:nvSpPr>
        <p:spPr bwMode="auto">
          <a:xfrm>
            <a:off x="238084" y="1071546"/>
            <a:ext cx="7500990" cy="2857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7739074" y="1071546"/>
            <a:ext cx="4071966" cy="542928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0960" y="1142985"/>
            <a:ext cx="729615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4000504"/>
            <a:ext cx="7239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 bwMode="auto">
          <a:xfrm>
            <a:off x="238084" y="3929066"/>
            <a:ext cx="7500990" cy="257176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96264" y="1200152"/>
            <a:ext cx="345757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2787005"/>
            <a:ext cx="10363200" cy="136207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经典</a:t>
            </a:r>
            <a:r>
              <a:rPr lang="en-US" altLang="zh-CN" sz="66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NLP</a:t>
            </a:r>
            <a:r>
              <a:rPr lang="zh-CN" altLang="en-US" sz="66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模型</a:t>
            </a: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词袋模型</a:t>
            </a:r>
          </a:p>
        </p:txBody>
      </p:sp>
      <p:sp>
        <p:nvSpPr>
          <p:cNvPr id="23" name="矩形 22"/>
          <p:cNvSpPr/>
          <p:nvPr/>
        </p:nvSpPr>
        <p:spPr>
          <a:xfrm>
            <a:off x="309522" y="1142984"/>
            <a:ext cx="11501518" cy="646331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词袋模型（</a:t>
            </a:r>
            <a:r>
              <a:rPr lang="en-US" altLang="zh-CN" dirty="0"/>
              <a:t>Bag of Words</a:t>
            </a:r>
            <a:r>
              <a:rPr lang="zh-CN" altLang="en-US" dirty="0"/>
              <a:t>，简称</a:t>
            </a:r>
            <a:r>
              <a:rPr lang="en-US" altLang="zh-CN" dirty="0" err="1"/>
              <a:t>BoW</a:t>
            </a:r>
            <a:r>
              <a:rPr lang="zh-CN" altLang="en-US" dirty="0"/>
              <a:t>）是自然语言处理和信息检索中的一种常用文本表示方法。它将文本表示为一个词的集合，忽略词语的上下文关系，只计算词语的出现频率和其他统计值。</a:t>
            </a:r>
          </a:p>
        </p:txBody>
      </p:sp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2143116"/>
            <a:ext cx="632460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6881818" y="2000240"/>
            <a:ext cx="4929222" cy="4062651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dirty="0"/>
              <a:t>                                构建过程</a:t>
            </a:r>
            <a:endParaRPr lang="en-US" altLang="zh-CN" dirty="0"/>
          </a:p>
          <a:p>
            <a:r>
              <a:rPr lang="en-US" altLang="zh-CN" dirty="0"/>
              <a:t>1 </a:t>
            </a:r>
            <a:r>
              <a:rPr lang="zh-CN" altLang="en-US" dirty="0"/>
              <a:t>分词：</a:t>
            </a:r>
            <a:endParaRPr lang="en-US" altLang="zh-CN" dirty="0"/>
          </a:p>
          <a:p>
            <a:r>
              <a:rPr lang="en-US" altLang="zh-CN" dirty="0"/>
              <a:t>2 </a:t>
            </a:r>
            <a:r>
              <a:rPr lang="zh-CN" altLang="en-US" dirty="0"/>
              <a:t>构建词表：每个词语对应着一个唯一的索引</a:t>
            </a:r>
            <a:endParaRPr lang="en-US" altLang="zh-CN" dirty="0"/>
          </a:p>
          <a:p>
            <a:r>
              <a:rPr lang="en-US" altLang="zh-CN" dirty="0"/>
              <a:t>3 </a:t>
            </a:r>
            <a:r>
              <a:rPr lang="zh-CN" altLang="en-US" dirty="0"/>
              <a:t>计算词频：统计每个词在文本中出现的频次</a:t>
            </a:r>
            <a:endParaRPr lang="en-US" altLang="zh-CN" dirty="0"/>
          </a:p>
          <a:p>
            <a:r>
              <a:rPr lang="en-US" altLang="zh-CN" dirty="0"/>
              <a:t>4 </a:t>
            </a:r>
            <a:r>
              <a:rPr lang="zh-CN" altLang="en-US" dirty="0"/>
              <a:t>向量化：文本表示为向量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1600" dirty="0">
                <a:solidFill>
                  <a:srgbClr val="FF0000"/>
                </a:solidFill>
              </a:rPr>
              <a:t>用</a:t>
            </a:r>
            <a:r>
              <a:rPr lang="en-US" altLang="zh-CN" sz="1600" dirty="0">
                <a:solidFill>
                  <a:srgbClr val="FF0000"/>
                </a:solidFill>
              </a:rPr>
              <a:t>python</a:t>
            </a:r>
            <a:r>
              <a:rPr lang="zh-CN" altLang="en-US" sz="1600" dirty="0">
                <a:solidFill>
                  <a:srgbClr val="FF0000"/>
                </a:solidFill>
              </a:rPr>
              <a:t>构建以下</a:t>
            </a:r>
            <a:r>
              <a:rPr lang="en-US" altLang="zh-CN" sz="1600" dirty="0">
                <a:solidFill>
                  <a:srgbClr val="FF0000"/>
                </a:solidFill>
              </a:rPr>
              <a:t>2</a:t>
            </a:r>
            <a:r>
              <a:rPr lang="zh-CN" altLang="en-US" sz="1600" dirty="0">
                <a:solidFill>
                  <a:srgbClr val="FF0000"/>
                </a:solidFill>
              </a:rPr>
              <a:t>句话的词袋模型并计算相似度</a:t>
            </a:r>
            <a:endParaRPr lang="en-US" altLang="zh-CN" sz="1600" dirty="0">
              <a:solidFill>
                <a:srgbClr val="FF0000"/>
              </a:solidFill>
            </a:endParaRPr>
          </a:p>
          <a:p>
            <a:r>
              <a:rPr lang="zh-CN" altLang="en-US" sz="1400" dirty="0">
                <a:solidFill>
                  <a:srgbClr val="0070C0"/>
                </a:solidFill>
              </a:rPr>
              <a:t>句子</a:t>
            </a:r>
            <a:r>
              <a:rPr lang="en-US" altLang="zh-CN" sz="1400" dirty="0">
                <a:solidFill>
                  <a:srgbClr val="0070C0"/>
                </a:solidFill>
              </a:rPr>
              <a:t>1</a:t>
            </a:r>
            <a:r>
              <a:rPr lang="zh-CN" altLang="en-US" sz="1400" dirty="0">
                <a:solidFill>
                  <a:srgbClr val="0070C0"/>
                </a:solidFill>
              </a:rPr>
              <a:t>：词袋模型是自然语言处理和信息检索中的一种常用文本表示方法。它将文本表示为一个词的集合，忽略词语的顺序和语法结构，只关注词语的出现频率或其他统计量。</a:t>
            </a:r>
            <a:endParaRPr lang="en-US" altLang="zh-CN" sz="1400" dirty="0">
              <a:solidFill>
                <a:srgbClr val="0070C0"/>
              </a:solidFill>
            </a:endParaRPr>
          </a:p>
          <a:p>
            <a:endParaRPr lang="en-US" altLang="zh-CN" sz="1400" dirty="0"/>
          </a:p>
          <a:p>
            <a:r>
              <a:rPr lang="zh-CN" altLang="en-US" sz="1400" dirty="0"/>
              <a:t>句子</a:t>
            </a:r>
            <a:r>
              <a:rPr lang="en-US" altLang="zh-CN" sz="1400" dirty="0"/>
              <a:t>2</a:t>
            </a:r>
            <a:r>
              <a:rPr lang="zh-CN" altLang="en-US" sz="1400" dirty="0"/>
              <a:t>：词袋模型是一种将文本数据转换为数值型向量的方法，其中文本被视为一个由词语组成的无序集合，每个词语的出现都被独立考虑，而不考虑其上下文或顺序。</a:t>
            </a:r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80960" y="6143644"/>
            <a:ext cx="8699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问题：不考虑词的次序，比如</a:t>
            </a:r>
            <a:r>
              <a:rPr lang="en-US" altLang="zh-CN" b="1" dirty="0">
                <a:solidFill>
                  <a:srgbClr val="FF0000"/>
                </a:solidFill>
              </a:rPr>
              <a:t>GAI=AGI</a:t>
            </a:r>
            <a:r>
              <a:rPr lang="zh-CN" altLang="en-US" b="1" dirty="0">
                <a:solidFill>
                  <a:srgbClr val="FF0000"/>
                </a:solidFill>
              </a:rPr>
              <a:t>； 小红站在小明的右边</a:t>
            </a:r>
            <a:r>
              <a:rPr lang="en-US" altLang="zh-CN" b="1" dirty="0">
                <a:solidFill>
                  <a:srgbClr val="FF0000"/>
                </a:solidFill>
              </a:rPr>
              <a:t>=</a:t>
            </a:r>
            <a:r>
              <a:rPr lang="zh-CN" altLang="en-US" b="1" dirty="0">
                <a:solidFill>
                  <a:srgbClr val="FF0000"/>
                </a:solidFill>
              </a:rPr>
              <a:t>小明站在小红的右边</a:t>
            </a:r>
          </a:p>
        </p:txBody>
      </p:sp>
    </p:spTree>
    <p:extLst>
      <p:ext uri="{BB962C8B-B14F-4D97-AF65-F5344CB8AC3E}">
        <p14:creationId xmlns:p14="http://schemas.microsoft.com/office/powerpoint/2010/main" val="3705538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>
                <a:lnSpc>
                  <a:spcPct val="150000"/>
                </a:lnSpc>
              </a:pPr>
              <a:t>2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F000776-8FE4-B2EE-BF26-1C5D79625E7E}"/>
              </a:ext>
            </a:extLst>
          </p:cNvPr>
          <p:cNvGrpSpPr/>
          <p:nvPr/>
        </p:nvGrpSpPr>
        <p:grpSpPr>
          <a:xfrm>
            <a:off x="4722645" y="1420304"/>
            <a:ext cx="6511197" cy="3536330"/>
            <a:chOff x="4722645" y="1140198"/>
            <a:chExt cx="6511197" cy="3536330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D6DA4CB-98E9-50CF-805A-BC79BC000AFE}"/>
                </a:ext>
              </a:extLst>
            </p:cNvPr>
            <p:cNvGrpSpPr/>
            <p:nvPr/>
          </p:nvGrpSpPr>
          <p:grpSpPr>
            <a:xfrm>
              <a:off x="4722645" y="1140198"/>
              <a:ext cx="6511197" cy="824456"/>
              <a:chOff x="4722645" y="1140198"/>
              <a:chExt cx="6511197" cy="824456"/>
            </a:xfrm>
          </p:grpSpPr>
          <p:sp>
            <p:nvSpPr>
              <p:cNvPr id="3" name="文本框 13"/>
              <p:cNvSpPr txBox="1"/>
              <p:nvPr/>
            </p:nvSpPr>
            <p:spPr>
              <a:xfrm>
                <a:off x="5595934" y="1140198"/>
                <a:ext cx="5637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NLP</a:t>
                </a: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概述</a:t>
                </a: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722645" y="1311822"/>
                <a:ext cx="746250" cy="594406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1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E21C234-30A2-98AF-106C-ED14AB27EAF7}"/>
                </a:ext>
              </a:extLst>
            </p:cNvPr>
            <p:cNvGrpSpPr/>
            <p:nvPr/>
          </p:nvGrpSpPr>
          <p:grpSpPr>
            <a:xfrm>
              <a:off x="4722645" y="2005886"/>
              <a:ext cx="6511197" cy="824456"/>
              <a:chOff x="4722645" y="1692943"/>
              <a:chExt cx="6511197" cy="824456"/>
            </a:xfrm>
          </p:grpSpPr>
          <p:sp>
            <p:nvSpPr>
              <p:cNvPr id="4" name="文本框 14"/>
              <p:cNvSpPr txBox="1"/>
              <p:nvPr/>
            </p:nvSpPr>
            <p:spPr>
              <a:xfrm>
                <a:off x="5595934" y="1692943"/>
                <a:ext cx="5637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NLP</a:t>
                </a: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技术基础</a:t>
                </a: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722645" y="1907257"/>
                <a:ext cx="746250" cy="552203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2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98AF4DF-1B8F-1B8D-C766-BD440D23AD9E}"/>
                </a:ext>
              </a:extLst>
            </p:cNvPr>
            <p:cNvGrpSpPr/>
            <p:nvPr/>
          </p:nvGrpSpPr>
          <p:grpSpPr>
            <a:xfrm>
              <a:off x="4722645" y="2863142"/>
              <a:ext cx="5588197" cy="824456"/>
              <a:chOff x="4722645" y="2178548"/>
              <a:chExt cx="5588197" cy="824456"/>
            </a:xfrm>
          </p:grpSpPr>
          <p:sp>
            <p:nvSpPr>
              <p:cNvPr id="5" name="文本框 15"/>
              <p:cNvSpPr txBox="1"/>
              <p:nvPr/>
            </p:nvSpPr>
            <p:spPr>
              <a:xfrm>
                <a:off x="5595934" y="2178548"/>
                <a:ext cx="4714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经典</a:t>
                </a:r>
                <a:r>
                  <a:rPr lang="en-US" altLang="zh-CN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NLP</a:t>
                </a: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模型</a:t>
                </a: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4722645" y="2392862"/>
                <a:ext cx="746250" cy="560764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3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文本框 18">
              <a:extLst>
                <a:ext uri="{FF2B5EF4-FFF2-40B4-BE49-F238E27FC236}">
                  <a16:creationId xmlns:a16="http://schemas.microsoft.com/office/drawing/2014/main" id="{51C27510-2A48-8C45-A43F-346CF9065D45}"/>
                </a:ext>
              </a:extLst>
            </p:cNvPr>
            <p:cNvSpPr txBox="1"/>
            <p:nvPr/>
          </p:nvSpPr>
          <p:spPr>
            <a:xfrm>
              <a:off x="5667372" y="3753198"/>
              <a:ext cx="471490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 dirty="0">
                  <a:solidFill>
                    <a:srgbClr val="16356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西游记人物关系分析</a:t>
              </a:r>
            </a:p>
          </p:txBody>
        </p:sp>
      </p:grpSp>
      <p:sp>
        <p:nvSpPr>
          <p:cNvPr id="16" name="文本框 46"/>
          <p:cNvSpPr txBox="1"/>
          <p:nvPr/>
        </p:nvSpPr>
        <p:spPr>
          <a:xfrm>
            <a:off x="1631504" y="2918867"/>
            <a:ext cx="1569660" cy="11905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5400" b="1" dirty="0">
                <a:ln w="15875">
                  <a:noFill/>
                </a:ln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提纲</a:t>
            </a:r>
          </a:p>
        </p:txBody>
      </p:sp>
      <p:sp>
        <p:nvSpPr>
          <p:cNvPr id="15" name="矩形 14"/>
          <p:cNvSpPr/>
          <p:nvPr/>
        </p:nvSpPr>
        <p:spPr>
          <a:xfrm>
            <a:off x="666750" y="6168073"/>
            <a:ext cx="10858500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课程网址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https://classroom.zju.edu.cn/coursedetail?course_id=65075&amp;tenant_code=112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CBB90330-BFDB-AA48-B031-D3671164BB36}"/>
              </a:ext>
            </a:extLst>
          </p:cNvPr>
          <p:cNvSpPr/>
          <p:nvPr/>
        </p:nvSpPr>
        <p:spPr>
          <a:xfrm>
            <a:off x="4738678" y="4214818"/>
            <a:ext cx="746250" cy="560764"/>
          </a:xfrm>
          <a:prstGeom prst="roundRect">
            <a:avLst/>
          </a:prstGeom>
          <a:gradFill>
            <a:gsLst>
              <a:gs pos="100000">
                <a:srgbClr val="0070C0"/>
              </a:gs>
              <a:gs pos="57000">
                <a:srgbClr val="16356D"/>
              </a:gs>
            </a:gsLst>
            <a:lin ang="13200000" scaled="0"/>
          </a:gradFill>
          <a:ln>
            <a:noFill/>
          </a:ln>
          <a:effectLst>
            <a:outerShdw blurRad="25400" dist="50800" dir="2700000" algn="tl" rotWithShape="0">
              <a:schemeClr val="tx1">
                <a:lumMod val="50000"/>
                <a:lumOff val="50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 b="1" i="1" dirty="0">
                <a:effectLst>
                  <a:innerShdw blurRad="63500" dist="1016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4</a:t>
            </a:r>
            <a:endParaRPr kumimoji="1" lang="zh-CN" altLang="en-US" sz="3600" b="1" i="1" dirty="0">
              <a:effectLst>
                <a:innerShdw blurRad="63500" dist="1016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  <a:cs typeface="Microsoft YaHei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Word2Vec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32" y="1771667"/>
            <a:ext cx="70104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3667108" y="5500702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向量矩阵降维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95208" y="1285860"/>
            <a:ext cx="7436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假设这是一篇文章，有</a:t>
            </a:r>
            <a:r>
              <a:rPr lang="en-US" altLang="zh-CN" dirty="0"/>
              <a:t>N</a:t>
            </a:r>
            <a:r>
              <a:rPr lang="zh-CN" altLang="en-US" dirty="0"/>
              <a:t>（</a:t>
            </a:r>
            <a:r>
              <a:rPr lang="en-US" altLang="zh-CN" dirty="0"/>
              <a:t> =3 </a:t>
            </a:r>
            <a:r>
              <a:rPr lang="zh-CN" altLang="en-US" dirty="0"/>
              <a:t>）个句子，如何进行文本的分布式表示？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81950" y="1071546"/>
            <a:ext cx="2786082" cy="2476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1950" y="3605233"/>
            <a:ext cx="3343275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矩形 17"/>
          <p:cNvSpPr/>
          <p:nvPr/>
        </p:nvSpPr>
        <p:spPr>
          <a:xfrm>
            <a:off x="9453586" y="3071810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CBOW</a:t>
            </a:r>
            <a:r>
              <a:rPr lang="zh-CN" altLang="en-US" b="1" dirty="0"/>
              <a:t>模型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667768" y="6072206"/>
            <a:ext cx="18133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Skip-Gram</a:t>
            </a:r>
            <a:r>
              <a:rPr lang="zh-CN" altLang="en-US" b="1" dirty="0"/>
              <a:t>模型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 bwMode="auto">
          <a:xfrm>
            <a:off x="71438" y="1071546"/>
            <a:ext cx="7739074" cy="542928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7810512" y="1071546"/>
            <a:ext cx="4071966" cy="257176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7810512" y="3643314"/>
            <a:ext cx="4071966" cy="2857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953784" y="3286124"/>
            <a:ext cx="8290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n=</a:t>
            </a:r>
            <a:r>
              <a:rPr lang="zh-CN" altLang="en-US" sz="1600" dirty="0"/>
              <a:t>窗宽</a:t>
            </a:r>
          </a:p>
        </p:txBody>
      </p:sp>
      <p:sp>
        <p:nvSpPr>
          <p:cNvPr id="16" name="矩形 15"/>
          <p:cNvSpPr/>
          <p:nvPr/>
        </p:nvSpPr>
        <p:spPr>
          <a:xfrm>
            <a:off x="11053405" y="6143644"/>
            <a:ext cx="82907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/>
              <a:t>n=</a:t>
            </a:r>
            <a:r>
              <a:rPr lang="zh-CN" altLang="en-US" sz="1600" dirty="0"/>
              <a:t>窗宽</a:t>
            </a:r>
          </a:p>
        </p:txBody>
      </p:sp>
      <p:sp>
        <p:nvSpPr>
          <p:cNvPr id="17" name="矩形 16"/>
          <p:cNvSpPr/>
          <p:nvPr/>
        </p:nvSpPr>
        <p:spPr>
          <a:xfrm>
            <a:off x="380960" y="6000768"/>
            <a:ext cx="22172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词汇表的大小</a:t>
            </a:r>
            <a:r>
              <a:rPr lang="en-US" altLang="zh-CN" dirty="0"/>
              <a:t>=5000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 bwMode="auto">
          <a:xfrm>
            <a:off x="5238744" y="2214554"/>
            <a:ext cx="285752" cy="428628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524496" y="4643446"/>
            <a:ext cx="14414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/>
              <a:t>编码后的词向量</a:t>
            </a:r>
          </a:p>
        </p:txBody>
      </p:sp>
      <p:cxnSp>
        <p:nvCxnSpPr>
          <p:cNvPr id="26" name="直接箭头连接符 25"/>
          <p:cNvCxnSpPr/>
          <p:nvPr/>
        </p:nvCxnSpPr>
        <p:spPr bwMode="auto">
          <a:xfrm rot="5400000" flipH="1" flipV="1">
            <a:off x="5988843" y="4250537"/>
            <a:ext cx="428628" cy="35719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09588" y="1357298"/>
            <a:ext cx="10363200" cy="1219199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54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分析</a:t>
            </a:r>
            <a:r>
              <a:rPr lang="en-US" altLang="zh-CN" sz="54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《</a:t>
            </a:r>
            <a:r>
              <a:rPr lang="zh-CN" altLang="en-US" sz="54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西游记</a:t>
            </a:r>
            <a:r>
              <a:rPr lang="en-US" altLang="zh-CN" sz="54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》</a:t>
            </a:r>
            <a:r>
              <a:rPr lang="zh-CN" altLang="en-US" sz="54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的人物关系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实战案例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81290" y="2571744"/>
            <a:ext cx="64674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ym typeface="Arial" panose="020B0604020202020204" pitchFamily="34" charset="0"/>
              </a:rPr>
              <a:pPr/>
              <a:t>22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91920069-2E30-DF87-BED9-4F4262B813B7}"/>
              </a:ext>
            </a:extLst>
          </p:cNvPr>
          <p:cNvSpPr txBox="1"/>
          <p:nvPr/>
        </p:nvSpPr>
        <p:spPr bwMode="auto">
          <a:xfrm>
            <a:off x="3381356" y="4357694"/>
            <a:ext cx="5167563" cy="2034596"/>
          </a:xfrm>
          <a:prstGeom prst="rect">
            <a:avLst/>
          </a:prstGeom>
          <a:noFill/>
          <a:ln w="9525" cap="flat" cmpd="sng" algn="ctr">
            <a:noFill/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18000" rIns="18000" rtlCol="0" anchor="ctr">
            <a:spAutoFit/>
          </a:bodyPr>
          <a:lstStyle/>
          <a:p>
            <a:pPr marL="0" marR="0" indent="0" algn="ctr" defTabSz="914400" eaLnBrk="0" fontAlgn="base" latinLnBrk="0" hangingPunct="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THANKS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itchFamily="18" charset="0"/>
              <a:sym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95406" y="1357298"/>
            <a:ext cx="829891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914400" y="2787005"/>
            <a:ext cx="103632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NLP</a:t>
            </a:r>
            <a:r>
              <a:rPr kumimoji="0" lang="zh-CN" altLang="en-US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概述</a:t>
            </a: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3878249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NLP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的重要性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428736"/>
            <a:ext cx="6572296" cy="34392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7453322" y="1928802"/>
            <a:ext cx="3500462" cy="1938992"/>
          </a:xfrm>
          <a:prstGeom prst="rect">
            <a:avLst/>
          </a:prstGeom>
          <a:ln w="31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dirty="0"/>
              <a:t>图灵测试中对机器智能的定义，就是机器能在与人类裁判的</a:t>
            </a:r>
            <a:r>
              <a:rPr lang="zh-CN" altLang="en-US" sz="2400" b="1" dirty="0">
                <a:solidFill>
                  <a:srgbClr val="FF0000"/>
                </a:solidFill>
              </a:rPr>
              <a:t>对话</a:t>
            </a:r>
            <a:r>
              <a:rPr lang="zh-CN" altLang="en-US" sz="2400" dirty="0"/>
              <a:t>中，躲过裁判，让他认为这是真人与他在对话。</a:t>
            </a:r>
          </a:p>
        </p:txBody>
      </p:sp>
      <p:sp>
        <p:nvSpPr>
          <p:cNvPr id="6" name="矩形 5"/>
          <p:cNvSpPr/>
          <p:nvPr/>
        </p:nvSpPr>
        <p:spPr>
          <a:xfrm>
            <a:off x="1452530" y="5143512"/>
            <a:ext cx="526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自然语言处理的准确性是机器具备智能的必要条件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3878249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NLP</a:t>
            </a:r>
            <a:r>
              <a:rPr lang="zh-CN" altLang="en-US" sz="3200" b="1" kern="0" dirty="0">
                <a:solidFill>
                  <a:schemeClr val="tx2"/>
                </a:solidFill>
                <a:latin typeface="+mj-lt"/>
                <a:ea typeface="+mj-ea"/>
                <a:cs typeface="+mj-cs"/>
                <a:sym typeface="Arial" panose="020B0604020202020204" pitchFamily="34" charset="0"/>
              </a:rPr>
              <a:t>起源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646" y="1071547"/>
            <a:ext cx="4000528" cy="257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矩形 24"/>
          <p:cNvSpPr/>
          <p:nvPr/>
        </p:nvSpPr>
        <p:spPr>
          <a:xfrm>
            <a:off x="4340828" y="1071546"/>
            <a:ext cx="430887" cy="26432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</a:rPr>
              <a:t>孔子三千弟子，采用雅言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6646" y="3857628"/>
            <a:ext cx="4000528" cy="2615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4340828" y="4143380"/>
            <a:ext cx="430887" cy="200026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</a:rPr>
              <a:t>秦始皇统一文字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95867" y="1071546"/>
            <a:ext cx="5380521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10668032" y="2071678"/>
            <a:ext cx="492443" cy="26432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盟军之间合作需要翻译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95736" y="1142984"/>
            <a:ext cx="3571900" cy="2418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0960" y="1101893"/>
            <a:ext cx="3000396" cy="2469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NLP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案例</a:t>
            </a:r>
          </a:p>
        </p:txBody>
      </p:sp>
      <p:sp>
        <p:nvSpPr>
          <p:cNvPr id="20" name="矩形 19"/>
          <p:cNvSpPr/>
          <p:nvPr/>
        </p:nvSpPr>
        <p:spPr>
          <a:xfrm>
            <a:off x="1238216" y="3143248"/>
            <a:ext cx="178595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FF00"/>
                </a:solidFill>
              </a:rPr>
              <a:t>百度智能音箱</a:t>
            </a:r>
          </a:p>
        </p:txBody>
      </p:sp>
      <p:sp>
        <p:nvSpPr>
          <p:cNvPr id="21" name="矩形 20"/>
          <p:cNvSpPr/>
          <p:nvPr/>
        </p:nvSpPr>
        <p:spPr>
          <a:xfrm>
            <a:off x="6596066" y="3214686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大语言模型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667768" y="1142984"/>
            <a:ext cx="336607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矩形 21"/>
          <p:cNvSpPr/>
          <p:nvPr/>
        </p:nvSpPr>
        <p:spPr>
          <a:xfrm>
            <a:off x="10668032" y="3143248"/>
            <a:ext cx="1214446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/>
              <a:t>AI</a:t>
            </a:r>
            <a:r>
              <a:rPr lang="zh-CN" altLang="en-US" sz="2000" b="1" dirty="0"/>
              <a:t>助教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953520" y="3714752"/>
            <a:ext cx="278608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矩形 22"/>
          <p:cNvSpPr/>
          <p:nvPr/>
        </p:nvSpPr>
        <p:spPr>
          <a:xfrm>
            <a:off x="10453718" y="6072206"/>
            <a:ext cx="100013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翻译机</a:t>
            </a: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6646" y="3714752"/>
            <a:ext cx="8429684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矩形 23"/>
          <p:cNvSpPr/>
          <p:nvPr/>
        </p:nvSpPr>
        <p:spPr>
          <a:xfrm>
            <a:off x="7024694" y="6000768"/>
            <a:ext cx="1214446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文献阅读</a:t>
            </a:r>
          </a:p>
        </p:txBody>
      </p:sp>
      <p:sp>
        <p:nvSpPr>
          <p:cNvPr id="25" name="矩形 24"/>
          <p:cNvSpPr/>
          <p:nvPr/>
        </p:nvSpPr>
        <p:spPr bwMode="auto">
          <a:xfrm>
            <a:off x="95208" y="1071546"/>
            <a:ext cx="3571900" cy="257176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3667108" y="1071546"/>
            <a:ext cx="5000660" cy="257176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8667768" y="1071546"/>
            <a:ext cx="3429024" cy="257176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95208" y="3643314"/>
            <a:ext cx="8572560" cy="2857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0" name="矩形 29"/>
          <p:cNvSpPr/>
          <p:nvPr/>
        </p:nvSpPr>
        <p:spPr bwMode="auto">
          <a:xfrm>
            <a:off x="8667768" y="3643314"/>
            <a:ext cx="3429024" cy="285752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809984" y="3214686"/>
            <a:ext cx="23604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http://chatyy.jlrkwl.cn/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NLP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任务分类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092" y="1000108"/>
            <a:ext cx="9358378" cy="5470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技术演变</a:t>
            </a:r>
          </a:p>
        </p:txBody>
      </p:sp>
      <p:sp>
        <p:nvSpPr>
          <p:cNvPr id="7" name="矩形 6"/>
          <p:cNvSpPr/>
          <p:nvPr/>
        </p:nvSpPr>
        <p:spPr bwMode="auto">
          <a:xfrm>
            <a:off x="595274" y="1214422"/>
            <a:ext cx="2071702" cy="50006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基于规则算法</a:t>
            </a:r>
          </a:p>
        </p:txBody>
      </p:sp>
      <p:sp>
        <p:nvSpPr>
          <p:cNvPr id="8" name="矩形 7"/>
          <p:cNvSpPr/>
          <p:nvPr/>
        </p:nvSpPr>
        <p:spPr bwMode="auto">
          <a:xfrm>
            <a:off x="3452794" y="1214422"/>
            <a:ext cx="2143140" cy="50006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统计语言模型</a:t>
            </a:r>
          </a:p>
        </p:txBody>
      </p:sp>
      <p:sp>
        <p:nvSpPr>
          <p:cNvPr id="9" name="矩形 8"/>
          <p:cNvSpPr/>
          <p:nvPr/>
        </p:nvSpPr>
        <p:spPr bwMode="auto">
          <a:xfrm>
            <a:off x="6381752" y="1214422"/>
            <a:ext cx="2071702" cy="50006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序列生成模型</a:t>
            </a:r>
          </a:p>
        </p:txBody>
      </p:sp>
      <p:sp>
        <p:nvSpPr>
          <p:cNvPr id="10" name="矩形 9"/>
          <p:cNvSpPr/>
          <p:nvPr/>
        </p:nvSpPr>
        <p:spPr bwMode="auto">
          <a:xfrm>
            <a:off x="9167834" y="1214422"/>
            <a:ext cx="2428892" cy="50006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预训练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-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</a:rPr>
              <a:t>微调模型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835" y="2362216"/>
            <a:ext cx="7400925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右箭头 11"/>
          <p:cNvSpPr/>
          <p:nvPr/>
        </p:nvSpPr>
        <p:spPr bwMode="auto">
          <a:xfrm>
            <a:off x="2809852" y="1229856"/>
            <a:ext cx="642942" cy="48463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5738810" y="1214422"/>
            <a:ext cx="642942" cy="48463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右箭头 13"/>
          <p:cNvSpPr/>
          <p:nvPr/>
        </p:nvSpPr>
        <p:spPr bwMode="auto">
          <a:xfrm>
            <a:off x="8524892" y="1214422"/>
            <a:ext cx="642942" cy="484632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7108" y="5357826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基于语法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2143116"/>
            <a:ext cx="5581650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24892" y="3500438"/>
            <a:ext cx="2786082" cy="2765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452398" y="6000768"/>
            <a:ext cx="6215106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err="1"/>
              <a:t>WordNet</a:t>
            </a:r>
            <a:r>
              <a:rPr lang="zh-CN" altLang="en-US" sz="2000" b="1" dirty="0"/>
              <a:t>项目  </a:t>
            </a:r>
            <a:r>
              <a:rPr lang="en-US" altLang="zh-CN" sz="2000" b="1" dirty="0"/>
              <a:t>https://wordnet.princeton.edu/</a:t>
            </a:r>
            <a:endParaRPr lang="zh-CN" altLang="en-US" sz="20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309522" y="214290"/>
            <a:ext cx="5715039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统计语言模型（也是一种规则）</a:t>
            </a:r>
          </a:p>
        </p:txBody>
      </p:sp>
      <p:sp>
        <p:nvSpPr>
          <p:cNvPr id="4" name="矩形 3"/>
          <p:cNvSpPr/>
          <p:nvPr/>
        </p:nvSpPr>
        <p:spPr>
          <a:xfrm>
            <a:off x="523836" y="1214422"/>
            <a:ext cx="4429156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熟读唐诗三百首，不会作诗也会吟</a:t>
            </a:r>
          </a:p>
        </p:txBody>
      </p:sp>
      <p:sp>
        <p:nvSpPr>
          <p:cNvPr id="5" name="矩形 4"/>
          <p:cNvSpPr/>
          <p:nvPr/>
        </p:nvSpPr>
        <p:spPr>
          <a:xfrm>
            <a:off x="595274" y="2428868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生成式模型</a:t>
            </a:r>
          </a:p>
        </p:txBody>
      </p:sp>
      <p:sp>
        <p:nvSpPr>
          <p:cNvPr id="6" name="矩形 5"/>
          <p:cNvSpPr/>
          <p:nvPr/>
        </p:nvSpPr>
        <p:spPr>
          <a:xfrm>
            <a:off x="666712" y="4214818"/>
            <a:ext cx="1500198" cy="70788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区分式模型</a:t>
            </a:r>
            <a:endParaRPr lang="en-US" altLang="zh-CN" sz="2000" b="1" dirty="0"/>
          </a:p>
          <a:p>
            <a:r>
              <a:rPr lang="zh-CN" altLang="en-US" sz="2000" b="1" dirty="0"/>
              <a:t>判别式模型</a:t>
            </a:r>
          </a:p>
        </p:txBody>
      </p:sp>
      <p:sp>
        <p:nvSpPr>
          <p:cNvPr id="7" name="矩形 6"/>
          <p:cNvSpPr/>
          <p:nvPr/>
        </p:nvSpPr>
        <p:spPr>
          <a:xfrm>
            <a:off x="2595538" y="1857364"/>
            <a:ext cx="8572560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统计某个条件（字、连续的词）后出现的概率进行生成</a:t>
            </a:r>
            <a:r>
              <a:rPr lang="en-US" altLang="zh-CN" sz="2000" b="1" dirty="0"/>
              <a:t>——</a:t>
            </a:r>
            <a:r>
              <a:rPr lang="en-US" altLang="zh-CN" sz="2000" b="1" dirty="0">
                <a:solidFill>
                  <a:srgbClr val="FF0000"/>
                </a:solidFill>
              </a:rPr>
              <a:t>MAX(P(O|Q))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95538" y="2285992"/>
            <a:ext cx="9715568" cy="1015663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条件</a:t>
            </a:r>
            <a:r>
              <a:rPr lang="en-US" altLang="zh-CN" sz="2000" b="1" dirty="0"/>
              <a:t>Q</a:t>
            </a:r>
            <a:r>
              <a:rPr lang="zh-CN" altLang="en-US" sz="2000" b="1" dirty="0"/>
              <a:t>为“春”，词汇的概率</a:t>
            </a:r>
            <a:r>
              <a:rPr lang="en-US" altLang="zh-CN" sz="2000" b="1" dirty="0"/>
              <a:t> </a:t>
            </a:r>
          </a:p>
          <a:p>
            <a:r>
              <a:rPr lang="en-US" altLang="zh-CN" sz="2000" dirty="0"/>
              <a:t>[“</a:t>
            </a:r>
            <a:r>
              <a:rPr lang="zh-CN" altLang="en-US" sz="2000" dirty="0"/>
              <a:t>天</a:t>
            </a:r>
            <a:r>
              <a:rPr lang="en-US" altLang="zh-CN" sz="2000" dirty="0"/>
              <a:t>”</a:t>
            </a:r>
            <a:r>
              <a:rPr lang="zh-CN" altLang="en-US" sz="2000" dirty="0"/>
              <a:t>、</a:t>
            </a:r>
            <a:r>
              <a:rPr lang="en-US" altLang="zh-CN" sz="2000" dirty="0"/>
              <a:t>“</a:t>
            </a:r>
            <a:r>
              <a:rPr lang="zh-CN" altLang="en-US" sz="2000" dirty="0"/>
              <a:t>风</a:t>
            </a:r>
            <a:r>
              <a:rPr lang="en-US" altLang="zh-CN" sz="2000" dirty="0"/>
              <a:t>”</a:t>
            </a:r>
            <a:r>
              <a:rPr lang="zh-CN" altLang="en-US" sz="2000" dirty="0"/>
              <a:t>、</a:t>
            </a:r>
            <a:r>
              <a:rPr lang="en-US" altLang="zh-CN" sz="2000" dirty="0"/>
              <a:t>“</a:t>
            </a:r>
            <a:r>
              <a:rPr lang="zh-CN" altLang="en-US" sz="2000" dirty="0"/>
              <a:t>色</a:t>
            </a:r>
            <a:r>
              <a:rPr lang="en-US" altLang="zh-CN" sz="2000" dirty="0"/>
              <a:t>”</a:t>
            </a:r>
            <a:r>
              <a:rPr lang="zh-CN" altLang="en-US" sz="2000" dirty="0"/>
              <a:t>、</a:t>
            </a:r>
            <a:r>
              <a:rPr lang="en-US" altLang="zh-CN" sz="2000" dirty="0"/>
              <a:t>“</a:t>
            </a:r>
            <a:r>
              <a:rPr lang="zh-CN" altLang="en-US" sz="2000" dirty="0"/>
              <a:t>秋</a:t>
            </a:r>
            <a:r>
              <a:rPr lang="en-US" altLang="zh-CN" sz="2000" dirty="0"/>
              <a:t>”</a:t>
            </a:r>
            <a:r>
              <a:rPr lang="zh-CN" altLang="en-US" sz="2000" dirty="0"/>
              <a:t>、。。。。。。</a:t>
            </a:r>
            <a:r>
              <a:rPr lang="en-US" altLang="zh-CN" sz="2000" dirty="0"/>
              <a:t>]=[0.31, 0.21, 0.15, 0.18</a:t>
            </a:r>
            <a:r>
              <a:rPr lang="zh-CN" altLang="en-US" sz="2000" dirty="0"/>
              <a:t>，。。。。。。</a:t>
            </a:r>
            <a:r>
              <a:rPr lang="en-US" altLang="zh-CN" sz="2000" dirty="0"/>
              <a:t>]</a:t>
            </a:r>
          </a:p>
          <a:p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95538" y="3143248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问题：样本要足够大；不顾上下文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52662" y="3906290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朴素贝叶斯公式</a:t>
            </a:r>
          </a:p>
        </p:txBody>
      </p:sp>
      <p:sp>
        <p:nvSpPr>
          <p:cNvPr id="19" name="矩形 18"/>
          <p:cNvSpPr/>
          <p:nvPr/>
        </p:nvSpPr>
        <p:spPr>
          <a:xfrm>
            <a:off x="5667372" y="3714752"/>
            <a:ext cx="6286544" cy="2639184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预测：天行健，君子以自（ ？）不息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***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自” 之后出现什么字概率最大？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B=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***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自”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通过语料统计所有字的字频（先验概率），获得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P(A)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P(B)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A=[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强、己、我、牛、人、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……]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通过语料计算所有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AB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同时出现的条件概率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P(B|A)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，即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P(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|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强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计算所有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的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P(A|B)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，即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P(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强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|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P(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己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|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、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P(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学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|</a:t>
            </a: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自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)…..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概率从大到小排序</a:t>
            </a:r>
            <a:endParaRPr lang="en-US" altLang="zh-CN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朴素：假设</a:t>
            </a: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和</a:t>
            </a: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B</a:t>
            </a:r>
            <a:r>
              <a: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是独立事件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786" y="4572008"/>
            <a:ext cx="33147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20"/>
          <p:cNvSpPr/>
          <p:nvPr/>
        </p:nvSpPr>
        <p:spPr>
          <a:xfrm>
            <a:off x="2524100" y="5643578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优点：有限样本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380960" y="1714488"/>
            <a:ext cx="11644394" cy="192882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380960" y="3643314"/>
            <a:ext cx="11644394" cy="27860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624,&quot;width&quot;:8325}"/>
  <p:tag name="KSO_WM_BEAUTIFY_FLAG" val=""/>
</p:tagLst>
</file>

<file path=ppt/theme/theme1.xml><?xml version="1.0" encoding="utf-8"?>
<a:theme xmlns:a="http://schemas.openxmlformats.org/drawingml/2006/main" name="1_Finance1_p">
  <a:themeElements>
    <a:clrScheme name="自定义 3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FF5050"/>
      </a:accent2>
      <a:accent3>
        <a:srgbClr val="E68422"/>
      </a:accent3>
      <a:accent4>
        <a:srgbClr val="846648"/>
      </a:accent4>
      <a:accent5>
        <a:srgbClr val="63891F"/>
      </a:accent5>
      <a:accent6>
        <a:srgbClr val="B2B2B2"/>
      </a:accent6>
      <a:hlink>
        <a:srgbClr val="3399FF"/>
      </a:hlink>
      <a:folHlink>
        <a:srgbClr val="63891F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 bwMode="auto">
        <a:solidFill>
          <a:srgbClr val="92D050"/>
        </a:solidFill>
        <a:ln w="9525" cap="flat" cmpd="sng" algn="ctr">
          <a:solidFill>
            <a:srgbClr val="217BB2">
              <a:shade val="95000"/>
              <a:satMod val="105000"/>
            </a:srgbClr>
          </a:solidFill>
          <a:prstDash val="solid"/>
          <a:headEnd/>
          <a:tailEnd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a:spPr>
      <a:bodyPr vert="eaVert" lIns="18000" rIns="18000" anchor="ctr"/>
      <a:lstStyle>
        <a:defPPr marL="0" marR="0" indent="0" algn="ctr" defTabSz="914400" eaLnBrk="0" fontAlgn="base" latinLnBrk="0" hangingPunct="0">
          <a:lnSpc>
            <a:spcPct val="120000"/>
          </a:lnSpc>
          <a:spcBef>
            <a:spcPts val="600"/>
          </a:spcBef>
          <a:spcAft>
            <a:spcPct val="0"/>
          </a:spcAft>
          <a:buClrTx/>
          <a:buSzTx/>
          <a:buFontTx/>
          <a:buNone/>
          <a:tabLst/>
          <a:defRPr kumimoji="0" sz="2400" b="1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楷体" pitchFamily="49" charset="-122"/>
            <a:ea typeface="楷体" pitchFamily="49" charset="-122"/>
            <a:cs typeface="Times New Roman" pitchFamily="18" charset="0"/>
          </a:defRPr>
        </a:defPPr>
      </a:lstStyle>
    </a:txDef>
  </a:objectDefaults>
  <a:extraClrSchemeLst>
    <a:extraClrScheme>
      <a:clrScheme name="Finance1_p 1">
        <a:dk1>
          <a:srgbClr val="000000"/>
        </a:dk1>
        <a:lt1>
          <a:srgbClr val="FFFFFF"/>
        </a:lt1>
        <a:dk2>
          <a:srgbClr val="294E91"/>
        </a:dk2>
        <a:lt2>
          <a:srgbClr val="969696"/>
        </a:lt2>
        <a:accent1>
          <a:srgbClr val="8CBE00"/>
        </a:accent1>
        <a:accent2>
          <a:srgbClr val="809DD0"/>
        </a:accent2>
        <a:accent3>
          <a:srgbClr val="FFFFFF"/>
        </a:accent3>
        <a:accent4>
          <a:srgbClr val="000000"/>
        </a:accent4>
        <a:accent5>
          <a:srgbClr val="C5DBAA"/>
        </a:accent5>
        <a:accent6>
          <a:srgbClr val="738EBC"/>
        </a:accent6>
        <a:hlink>
          <a:srgbClr val="7FAD7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2">
        <a:dk1>
          <a:srgbClr val="000000"/>
        </a:dk1>
        <a:lt1>
          <a:srgbClr val="FFFFFF"/>
        </a:lt1>
        <a:dk2>
          <a:srgbClr val="1C4C80"/>
        </a:dk2>
        <a:lt2>
          <a:srgbClr val="969696"/>
        </a:lt2>
        <a:accent1>
          <a:srgbClr val="317A43"/>
        </a:accent1>
        <a:accent2>
          <a:srgbClr val="A8C28E"/>
        </a:accent2>
        <a:accent3>
          <a:srgbClr val="FFFFFF"/>
        </a:accent3>
        <a:accent4>
          <a:srgbClr val="000000"/>
        </a:accent4>
        <a:accent5>
          <a:srgbClr val="ADBEB0"/>
        </a:accent5>
        <a:accent6>
          <a:srgbClr val="98B080"/>
        </a:accent6>
        <a:hlink>
          <a:srgbClr val="C0B24E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3">
        <a:dk1>
          <a:srgbClr val="000000"/>
        </a:dk1>
        <a:lt1>
          <a:srgbClr val="FFFFFF"/>
        </a:lt1>
        <a:dk2>
          <a:srgbClr val="2D2D9D"/>
        </a:dk2>
        <a:lt2>
          <a:srgbClr val="969696"/>
        </a:lt2>
        <a:accent1>
          <a:srgbClr val="1A71B2"/>
        </a:accent1>
        <a:accent2>
          <a:srgbClr val="AAAA54"/>
        </a:accent2>
        <a:accent3>
          <a:srgbClr val="FFFFFF"/>
        </a:accent3>
        <a:accent4>
          <a:srgbClr val="000000"/>
        </a:accent4>
        <a:accent5>
          <a:srgbClr val="ABBBD5"/>
        </a:accent5>
        <a:accent6>
          <a:srgbClr val="9A9A4B"/>
        </a:accent6>
        <a:hlink>
          <a:srgbClr val="678BC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39273</TotalTime>
  <Words>1235</Words>
  <Application>Microsoft Macintosh PowerPoint</Application>
  <PresentationFormat>宽屏</PresentationFormat>
  <Paragraphs>155</Paragraphs>
  <Slides>22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8" baseType="lpstr">
      <vt:lpstr>Arial</vt:lpstr>
      <vt:lpstr>Calibri</vt:lpstr>
      <vt:lpstr>Times New Roman</vt:lpstr>
      <vt:lpstr>Verdana</vt:lpstr>
      <vt:lpstr>Wingdings</vt:lpstr>
      <vt:lpstr>1_Finance1_p</vt:lpstr>
      <vt:lpstr>自然语言处理建模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经典NLP模型</vt:lpstr>
      <vt:lpstr>词袋模型</vt:lpstr>
      <vt:lpstr>Word2Vec</vt:lpstr>
      <vt:lpstr>分析《西游记》的人物关系</vt:lpstr>
      <vt:lpstr>PowerPoint 演示文稿</vt:lpstr>
    </vt:vector>
  </TitlesOfParts>
  <Company>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text to go here</dc:title>
  <dc:creator>陆源</dc:creator>
  <cp:lastModifiedBy>Microsoft Office User</cp:lastModifiedBy>
  <cp:revision>3019</cp:revision>
  <dcterms:created xsi:type="dcterms:W3CDTF">2011-07-06T02:52:27Z</dcterms:created>
  <dcterms:modified xsi:type="dcterms:W3CDTF">2024-12-02T09:20:52Z</dcterms:modified>
</cp:coreProperties>
</file>